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61" r:id="rId4"/>
    <p:sldId id="258" r:id="rId5"/>
    <p:sldId id="259" r:id="rId6"/>
    <p:sldId id="260"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755"/>
  </p:normalViewPr>
  <p:slideViewPr>
    <p:cSldViewPr snapToGrid="0" showGuides="1">
      <p:cViewPr varScale="1">
        <p:scale>
          <a:sx n="88" d="100"/>
          <a:sy n="88" d="100"/>
        </p:scale>
        <p:origin x="184" y="560"/>
      </p:cViewPr>
      <p:guideLst>
        <p:guide pos="3840"/>
        <p:guide orient="horz" pos="216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0E5241-461C-2415-298C-3D28A8A0D60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17FBBF6-CFAC-BA3E-9445-AAE25EC30C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0AC9D655-D6E2-8F1A-5F55-05BCAC37E6A2}"/>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5" name="Footer Placeholder 4">
            <a:extLst>
              <a:ext uri="{FF2B5EF4-FFF2-40B4-BE49-F238E27FC236}">
                <a16:creationId xmlns:a16="http://schemas.microsoft.com/office/drawing/2014/main" id="{D223A845-1986-2C2B-5BC3-6B9828D3E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072C7B-DA16-4178-15CF-C18B86218B49}"/>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79706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C679D-9829-8D06-1E25-EEDCEE44663C}"/>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BD0E8AE-E8F2-7A95-1B7B-D84C7656DA8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D2C03FD-5E58-746B-D6CE-BFE35B081A6A}"/>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5" name="Footer Placeholder 4">
            <a:extLst>
              <a:ext uri="{FF2B5EF4-FFF2-40B4-BE49-F238E27FC236}">
                <a16:creationId xmlns:a16="http://schemas.microsoft.com/office/drawing/2014/main" id="{C69E5B1C-B29C-81D4-FA58-778D2210307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B61374-9D45-7494-5CD6-B50F565676E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6317148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DCEEF69-07AC-C898-1306-E3DFCC5D608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63303F0-E9B3-F70C-26AF-1152661A181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1E4566-1298-52F0-C12C-88563B70D340}"/>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5" name="Footer Placeholder 4">
            <a:extLst>
              <a:ext uri="{FF2B5EF4-FFF2-40B4-BE49-F238E27FC236}">
                <a16:creationId xmlns:a16="http://schemas.microsoft.com/office/drawing/2014/main" id="{3617E0E5-4360-D033-D991-74D70AF613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C500987-548B-33C0-242F-97AED4FE23A8}"/>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735870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43CFF-1167-8761-AD0B-62099F13660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B809530-B063-0FD9-B9DB-FA3806D5EC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7F73A7-FC74-447F-238C-C8E4027E6DE6}"/>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5" name="Footer Placeholder 4">
            <a:extLst>
              <a:ext uri="{FF2B5EF4-FFF2-40B4-BE49-F238E27FC236}">
                <a16:creationId xmlns:a16="http://schemas.microsoft.com/office/drawing/2014/main" id="{E612117A-CBFE-A0C0-F487-415D6F783B3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8C76E46-3A08-E376-8838-75B81FF8A5A0}"/>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6061602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650CF2-3B14-1F72-AA8E-1C67EA65DE6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FBD45097-FAB3-8596-9A8C-62EC851C37D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36CC6EA-E264-374E-F7E2-3986C12A0674}"/>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5" name="Footer Placeholder 4">
            <a:extLst>
              <a:ext uri="{FF2B5EF4-FFF2-40B4-BE49-F238E27FC236}">
                <a16:creationId xmlns:a16="http://schemas.microsoft.com/office/drawing/2014/main" id="{AAAB3C8C-33F4-1682-3130-D81A2B81AE8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2052A9-F0B4-BC24-872C-9140776404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25375501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F38AA6-405A-8ECE-C5D0-C461655CC45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976DF2B-AD00-F7F8-5FE6-4FD38648C69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3D2FC10-1D16-7231-D910-EF4F58F985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4673A8B-8FD9-0E05-68C3-432DDE826B18}"/>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6" name="Footer Placeholder 5">
            <a:extLst>
              <a:ext uri="{FF2B5EF4-FFF2-40B4-BE49-F238E27FC236}">
                <a16:creationId xmlns:a16="http://schemas.microsoft.com/office/drawing/2014/main" id="{22333EDB-3BE6-2E8A-1700-312A846A0C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0BEDAA7-F629-6DB4-4E21-932909F9CA14}"/>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3158113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453330-47C9-3CCC-3261-7BFD6774F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6810A29F-921E-F37A-9412-ADCD710AB1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1A258E5-6928-98A2-B87F-A2FA03406707}"/>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62F7342-3970-1B7C-A8AC-33F7FA7E41A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2CA5F87-AC0E-20E9-3E86-D0F017B07147}"/>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AE7B40F-787A-F295-D461-43287EA2FC2F}"/>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8" name="Footer Placeholder 7">
            <a:extLst>
              <a:ext uri="{FF2B5EF4-FFF2-40B4-BE49-F238E27FC236}">
                <a16:creationId xmlns:a16="http://schemas.microsoft.com/office/drawing/2014/main" id="{4A48ECCB-3F5E-A2C3-EE33-C1BBBBE4CC0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F04BCFDE-6692-EB3F-CE01-0543FCD47603}"/>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97223145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D176D8-5896-6D7E-886D-510973E043E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5803899-9E9D-2929-8229-C5EA6EAF2B4B}"/>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4" name="Footer Placeholder 3">
            <a:extLst>
              <a:ext uri="{FF2B5EF4-FFF2-40B4-BE49-F238E27FC236}">
                <a16:creationId xmlns:a16="http://schemas.microsoft.com/office/drawing/2014/main" id="{C8063294-C59F-DD59-D913-734BF84EA69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5FB17AD-A913-8E4F-9291-46261F8DBE6B}"/>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4153429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954B6F4A-47EA-783C-222D-052E5D78F29B}"/>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3" name="Footer Placeholder 2">
            <a:extLst>
              <a:ext uri="{FF2B5EF4-FFF2-40B4-BE49-F238E27FC236}">
                <a16:creationId xmlns:a16="http://schemas.microsoft.com/office/drawing/2014/main" id="{2CFA1A3D-FAA2-ED40-00E2-078A9493D8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EFE6E78-0462-8B47-7E2A-B2500AED9A9C}"/>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13167105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36D3D-484F-D88D-F3B3-ED747D413F2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697106FE-3C7D-00FA-C8E8-2AFE2BB2ACF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D1FD542-B223-E90B-22B2-6A6122E5A6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32C9F1C-5A23-B557-E0E7-6EBCB199E853}"/>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6" name="Footer Placeholder 5">
            <a:extLst>
              <a:ext uri="{FF2B5EF4-FFF2-40B4-BE49-F238E27FC236}">
                <a16:creationId xmlns:a16="http://schemas.microsoft.com/office/drawing/2014/main" id="{2B4086D6-B95E-8B0A-DEC3-D79B4792E84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6CF3C1F-119B-9C4F-798E-1A7C1ABC9F76}"/>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23435242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6EEE23-0E4D-D546-30DF-FF77212015E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98914E4-E879-D6B2-F379-A35B1DAB642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999B992-CA53-A768-467F-B569F7F055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048D6E9-F9D9-D92F-D786-92344E8FFFDA}"/>
              </a:ext>
            </a:extLst>
          </p:cNvPr>
          <p:cNvSpPr>
            <a:spLocks noGrp="1"/>
          </p:cNvSpPr>
          <p:nvPr>
            <p:ph type="dt" sz="half" idx="10"/>
          </p:nvPr>
        </p:nvSpPr>
        <p:spPr/>
        <p:txBody>
          <a:bodyPr/>
          <a:lstStyle/>
          <a:p>
            <a:fld id="{63F29550-FD99-0E40-B793-C0582F38459D}" type="datetimeFigureOut">
              <a:rPr lang="en-US" smtClean="0"/>
              <a:t>4/5/23</a:t>
            </a:fld>
            <a:endParaRPr lang="en-US"/>
          </a:p>
        </p:txBody>
      </p:sp>
      <p:sp>
        <p:nvSpPr>
          <p:cNvPr id="6" name="Footer Placeholder 5">
            <a:extLst>
              <a:ext uri="{FF2B5EF4-FFF2-40B4-BE49-F238E27FC236}">
                <a16:creationId xmlns:a16="http://schemas.microsoft.com/office/drawing/2014/main" id="{01F2EDC9-32DD-5853-A3B2-811C9869771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52B4F48E-9373-1542-497A-D04F17519DCE}"/>
              </a:ext>
            </a:extLst>
          </p:cNvPr>
          <p:cNvSpPr>
            <a:spLocks noGrp="1"/>
          </p:cNvSpPr>
          <p:nvPr>
            <p:ph type="sldNum" sz="quarter" idx="12"/>
          </p:nvPr>
        </p:nvSpPr>
        <p:spPr/>
        <p:txBody>
          <a:bodyPr/>
          <a:lstStyle/>
          <a:p>
            <a:fld id="{0F31A1AA-F709-884C-A135-F6CEB10F86F2}" type="slidenum">
              <a:rPr lang="en-US" smtClean="0"/>
              <a:t>‹#›</a:t>
            </a:fld>
            <a:endParaRPr lang="en-US"/>
          </a:p>
        </p:txBody>
      </p:sp>
    </p:spTree>
    <p:extLst>
      <p:ext uri="{BB962C8B-B14F-4D97-AF65-F5344CB8AC3E}">
        <p14:creationId xmlns:p14="http://schemas.microsoft.com/office/powerpoint/2010/main" val="300409236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1DAF38B-BF3E-1190-9FD2-23DF0E1EC7B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A29703C4-8986-0469-5E2C-2D875D23F3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0BB5FC5-F0C6-142D-71E5-47372273F4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3F29550-FD99-0E40-B793-C0582F38459D}" type="datetimeFigureOut">
              <a:rPr lang="en-US" smtClean="0"/>
              <a:t>4/5/23</a:t>
            </a:fld>
            <a:endParaRPr lang="en-US"/>
          </a:p>
        </p:txBody>
      </p:sp>
      <p:sp>
        <p:nvSpPr>
          <p:cNvPr id="5" name="Footer Placeholder 4">
            <a:extLst>
              <a:ext uri="{FF2B5EF4-FFF2-40B4-BE49-F238E27FC236}">
                <a16:creationId xmlns:a16="http://schemas.microsoft.com/office/drawing/2014/main" id="{AB1A9411-C3A1-1034-E275-C28BBD1D19B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86C5C3-8A79-DC1A-2213-4008A92314E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F31A1AA-F709-884C-A135-F6CEB10F86F2}" type="slidenum">
              <a:rPr lang="en-US" smtClean="0"/>
              <a:t>‹#›</a:t>
            </a:fld>
            <a:endParaRPr lang="en-US"/>
          </a:p>
        </p:txBody>
      </p:sp>
    </p:spTree>
    <p:extLst>
      <p:ext uri="{BB962C8B-B14F-4D97-AF65-F5344CB8AC3E}">
        <p14:creationId xmlns:p14="http://schemas.microsoft.com/office/powerpoint/2010/main" val="15861499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53710-88E1-B8A3-882D-A480370C132B}"/>
              </a:ext>
            </a:extLst>
          </p:cNvPr>
          <p:cNvSpPr>
            <a:spLocks noGrp="1"/>
          </p:cNvSpPr>
          <p:nvPr>
            <p:ph type="ctrTitle"/>
          </p:nvPr>
        </p:nvSpPr>
        <p:spPr/>
        <p:txBody>
          <a:bodyPr>
            <a:normAutofit fontScale="90000"/>
          </a:bodyPr>
          <a:lstStyle/>
          <a:p>
            <a:r>
              <a:rPr lang="en-US" dirty="0"/>
              <a:t>Effects of AP medication on cortical thickness and normative brain organization</a:t>
            </a:r>
          </a:p>
        </p:txBody>
      </p:sp>
      <p:sp>
        <p:nvSpPr>
          <p:cNvPr id="3" name="Subtitle 2">
            <a:extLst>
              <a:ext uri="{FF2B5EF4-FFF2-40B4-BE49-F238E27FC236}">
                <a16:creationId xmlns:a16="http://schemas.microsoft.com/office/drawing/2014/main" id="{A2C3C235-D08C-13EB-9FD7-3CD20FB0AA63}"/>
              </a:ext>
            </a:extLst>
          </p:cNvPr>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6855771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CE0B42E-F836-9640-CE1A-763DF2B98178}"/>
              </a:ext>
            </a:extLst>
          </p:cNvPr>
          <p:cNvPicPr>
            <a:picLocks noChangeAspect="1"/>
          </p:cNvPicPr>
          <p:nvPr/>
        </p:nvPicPr>
        <p:blipFill>
          <a:blip r:embed="rId2"/>
          <a:stretch>
            <a:fillRect/>
          </a:stretch>
        </p:blipFill>
        <p:spPr>
          <a:xfrm>
            <a:off x="1897284" y="258898"/>
            <a:ext cx="7772400" cy="3654878"/>
          </a:xfrm>
          <a:prstGeom prst="rect">
            <a:avLst/>
          </a:prstGeom>
        </p:spPr>
      </p:pic>
      <p:sp>
        <p:nvSpPr>
          <p:cNvPr id="5" name="TextBox 4">
            <a:extLst>
              <a:ext uri="{FF2B5EF4-FFF2-40B4-BE49-F238E27FC236}">
                <a16:creationId xmlns:a16="http://schemas.microsoft.com/office/drawing/2014/main" id="{875E0A49-B083-907A-39CB-D69A22BEFB16}"/>
              </a:ext>
            </a:extLst>
          </p:cNvPr>
          <p:cNvSpPr txBox="1"/>
          <p:nvPr/>
        </p:nvSpPr>
        <p:spPr>
          <a:xfrm>
            <a:off x="2152891" y="4074289"/>
            <a:ext cx="7772400" cy="1754326"/>
          </a:xfrm>
          <a:prstGeom prst="rect">
            <a:avLst/>
          </a:prstGeom>
          <a:noFill/>
        </p:spPr>
        <p:txBody>
          <a:bodyPr wrap="square" rtlCol="0">
            <a:spAutoFit/>
          </a:bodyPr>
          <a:lstStyle/>
          <a:p>
            <a:r>
              <a:rPr lang="en-US" b="1" dirty="0">
                <a:latin typeface="HELVETICA LIGHT" panose="020B0403020202020204" pitchFamily="34" charset="0"/>
              </a:rPr>
              <a:t>Figure 1 Association between </a:t>
            </a:r>
            <a:r>
              <a:rPr lang="en-US" b="1" dirty="0">
                <a:latin typeface="Helvetica Light" panose="020B0403020202020204" pitchFamily="34" charset="0"/>
              </a:rPr>
              <a:t>lifetime antipsychotic exposure and cortical thickness. </a:t>
            </a:r>
            <a:r>
              <a:rPr lang="en-US" dirty="0">
                <a:latin typeface="Helvetica Light" panose="020B0403020202020204" pitchFamily="34" charset="0"/>
              </a:rPr>
              <a:t>Higher lifetime AP exposure is associated with </a:t>
            </a:r>
          </a:p>
          <a:p>
            <a:r>
              <a:rPr lang="en-US" dirty="0">
                <a:latin typeface="Helvetica Light" panose="020B0403020202020204" pitchFamily="34" charset="0"/>
              </a:rPr>
              <a:t>lower cortical thickness in prefrontal cortex, parietal cortex and posterior </a:t>
            </a:r>
          </a:p>
          <a:p>
            <a:r>
              <a:rPr lang="en-US" dirty="0">
                <a:latin typeface="Helvetica Light" panose="020B0403020202020204" pitchFamily="34" charset="0"/>
              </a:rPr>
              <a:t>cingulate cortex, N=131. 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and results are permutation corrected for multiple comparisons.</a:t>
            </a:r>
          </a:p>
        </p:txBody>
      </p:sp>
    </p:spTree>
    <p:extLst>
      <p:ext uri="{BB962C8B-B14F-4D97-AF65-F5344CB8AC3E}">
        <p14:creationId xmlns:p14="http://schemas.microsoft.com/office/powerpoint/2010/main" val="13123193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352DDA6C-8EF5-27B8-3478-6A85CB1AC4EF}"/>
              </a:ext>
            </a:extLst>
          </p:cNvPr>
          <p:cNvSpPr txBox="1"/>
          <p:nvPr/>
        </p:nvSpPr>
        <p:spPr>
          <a:xfrm>
            <a:off x="1470660" y="4392989"/>
            <a:ext cx="9250680" cy="2308324"/>
          </a:xfrm>
          <a:prstGeom prst="rect">
            <a:avLst/>
          </a:prstGeom>
          <a:noFill/>
        </p:spPr>
        <p:txBody>
          <a:bodyPr wrap="square" rtlCol="0">
            <a:spAutoFit/>
          </a:bodyPr>
          <a:lstStyle/>
          <a:p>
            <a:r>
              <a:rPr lang="en-US" b="1" dirty="0">
                <a:latin typeface="HELVETICA LIGHT" panose="020B0403020202020204" pitchFamily="34" charset="0"/>
              </a:rPr>
              <a:t>Figure 2 Parcel-wise associations between antipsychotic medication and cortical thickness in the Turku and ENIGMA samples</a:t>
            </a:r>
            <a:r>
              <a:rPr lang="en-US" b="1" dirty="0">
                <a:latin typeface="Helvetica Light" panose="020B0403020202020204" pitchFamily="34" charset="0"/>
              </a:rPr>
              <a:t>. </a:t>
            </a:r>
            <a:r>
              <a:rPr lang="en-US" dirty="0">
                <a:latin typeface="Helvetica Light" panose="020B0403020202020204" pitchFamily="34" charset="0"/>
              </a:rPr>
              <a:t>In the Turku sample, mean cortical thickness in each parcel and lifetime AP exposure are correlated while controlling for age, sex, and diagnostic group. In the ENIGMA sample, correlation between mean cortical thickness in each parcel and current AP dose is calculated while controlling for age and sex. </a:t>
            </a:r>
            <a:r>
              <a:rPr lang="en-US" dirty="0" err="1">
                <a:latin typeface="Helvetica Light" panose="020B0403020202020204" pitchFamily="34" charset="0"/>
              </a:rPr>
              <a:t>Colorbar</a:t>
            </a:r>
            <a:r>
              <a:rPr lang="en-US" dirty="0">
                <a:latin typeface="Helvetica Light" panose="020B0403020202020204" pitchFamily="34" charset="0"/>
              </a:rPr>
              <a:t> indicates partial correlation r. Spatial correlation of AP effects on cortical thickness is similar between the two samples (Pearson’s r=</a:t>
            </a:r>
            <a:r>
              <a:rPr lang="en-CA" dirty="0">
                <a:latin typeface="Helvetica Light" panose="020B0403020202020204" pitchFamily="34" charset="0"/>
              </a:rPr>
              <a:t>0.47</a:t>
            </a:r>
            <a:r>
              <a:rPr lang="en-US" dirty="0">
                <a:latin typeface="Helvetica Light" panose="020B0403020202020204" pitchFamily="34" charset="0"/>
              </a:rPr>
              <a:t>, </a:t>
            </a:r>
            <a:r>
              <a:rPr lang="en-US" dirty="0" err="1">
                <a:latin typeface="Helvetica Light" panose="020B0403020202020204" pitchFamily="34" charset="0"/>
              </a:rPr>
              <a:t>p</a:t>
            </a:r>
            <a:r>
              <a:rPr lang="en-US" baseline="-25000" dirty="0" err="1">
                <a:latin typeface="Helvetica Light" panose="020B0403020202020204" pitchFamily="34" charset="0"/>
              </a:rPr>
              <a:t>spin</a:t>
            </a:r>
            <a:r>
              <a:rPr lang="en-US" dirty="0">
                <a:latin typeface="Helvetica Light" panose="020B0403020202020204" pitchFamily="34" charset="0"/>
              </a:rPr>
              <a:t> = </a:t>
            </a:r>
            <a:r>
              <a:rPr lang="en-CA" dirty="0">
                <a:latin typeface="Helvetica Light" panose="020B0403020202020204" pitchFamily="34" charset="0"/>
              </a:rPr>
              <a:t>0.0008). Two regions with high and low sensitivity to antipsychotics are labeled in the scatter plot. </a:t>
            </a:r>
            <a:endParaRPr lang="en-US" baseline="-25000" dirty="0">
              <a:latin typeface="Helvetica Light" panose="020B0403020202020204" pitchFamily="34" charset="0"/>
            </a:endParaRPr>
          </a:p>
        </p:txBody>
      </p:sp>
      <p:pic>
        <p:nvPicPr>
          <p:cNvPr id="7" name="Picture 6">
            <a:extLst>
              <a:ext uri="{FF2B5EF4-FFF2-40B4-BE49-F238E27FC236}">
                <a16:creationId xmlns:a16="http://schemas.microsoft.com/office/drawing/2014/main" id="{23128C2C-9D8A-5C4D-AC63-74EA1CE140EF}"/>
              </a:ext>
            </a:extLst>
          </p:cNvPr>
          <p:cNvPicPr>
            <a:picLocks noChangeAspect="1"/>
          </p:cNvPicPr>
          <p:nvPr/>
        </p:nvPicPr>
        <p:blipFill>
          <a:blip r:embed="rId2"/>
          <a:stretch>
            <a:fillRect/>
          </a:stretch>
        </p:blipFill>
        <p:spPr>
          <a:xfrm>
            <a:off x="555170" y="359092"/>
            <a:ext cx="11010121" cy="3516221"/>
          </a:xfrm>
          <a:prstGeom prst="rect">
            <a:avLst/>
          </a:prstGeom>
        </p:spPr>
      </p:pic>
    </p:spTree>
    <p:extLst>
      <p:ext uri="{BB962C8B-B14F-4D97-AF65-F5344CB8AC3E}">
        <p14:creationId xmlns:p14="http://schemas.microsoft.com/office/powerpoint/2010/main" val="13265027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E47672FF-C19B-5E72-AE66-23084AC14C21}"/>
              </a:ext>
            </a:extLst>
          </p:cNvPr>
          <p:cNvSpPr txBox="1"/>
          <p:nvPr/>
        </p:nvSpPr>
        <p:spPr>
          <a:xfrm>
            <a:off x="0" y="3819420"/>
            <a:ext cx="12184380" cy="2862322"/>
          </a:xfrm>
          <a:prstGeom prst="rect">
            <a:avLst/>
          </a:prstGeom>
          <a:noFill/>
        </p:spPr>
        <p:txBody>
          <a:bodyPr wrap="square" rtlCol="0">
            <a:spAutoFit/>
          </a:bodyPr>
          <a:lstStyle/>
          <a:p>
            <a:r>
              <a:rPr lang="en-US" b="1" dirty="0">
                <a:latin typeface="HELVETICA LIGHT" panose="020B0403020202020204" pitchFamily="34" charset="0"/>
              </a:rPr>
              <a:t>Figure 3 Regional sensitivity to antipsychotic exposure and underlying brain organization. </a:t>
            </a:r>
            <a:r>
              <a:rPr lang="en-US" dirty="0">
                <a:latin typeface="Helvetica Light" panose="020B0403020202020204" pitchFamily="34" charset="0"/>
              </a:rPr>
              <a:t>Several statistically significant correlations between the effects of </a:t>
            </a:r>
            <a:r>
              <a:rPr lang="en-US" dirty="0">
                <a:latin typeface="Helvetica Light" panose="020B0403020202020204" pitchFamily="34" charset="0"/>
              </a:rPr>
              <a:t>lifetime antipsychotic exposure and </a:t>
            </a:r>
            <a:r>
              <a:rPr lang="en-CA" sz="1800" dirty="0">
                <a:effectLst/>
                <a:latin typeface="Helvetica Light" panose="020B0403020202020204" pitchFamily="34" charset="0"/>
              </a:rPr>
              <a:t>normative organization of the brain were discovered in the Turku sample. These include measures of serotonergic, cholinergic, structural, functional, electrophysiological, and metabolic features. Notably, correlation between the effects of antipsychotics and </a:t>
            </a:r>
            <a:r>
              <a:rPr lang="en-CA" dirty="0">
                <a:latin typeface="Helvetica Light" panose="020B0403020202020204" pitchFamily="34" charset="0"/>
              </a:rPr>
              <a:t>dopamine receptors was not statistically significant. </a:t>
            </a:r>
            <a:r>
              <a:rPr lang="en-CA" sz="1800" dirty="0">
                <a:effectLst/>
                <a:latin typeface="Helvetica Light" panose="020B0403020202020204" pitchFamily="34" charset="0"/>
              </a:rPr>
              <a:t>Positive correlation indicates that regions that have a higher value of the measured brain feature are more susceptible to the effects of AP than regions that have a lower value and vice versa. The dots show </a:t>
            </a:r>
            <a:r>
              <a:rPr lang="en-CA" dirty="0">
                <a:latin typeface="Helvetica Light" panose="020B0403020202020204" pitchFamily="34" charset="0"/>
              </a:rPr>
              <a:t>P</a:t>
            </a:r>
            <a:r>
              <a:rPr lang="en-CA" sz="1800" dirty="0">
                <a:effectLst/>
                <a:latin typeface="Helvetica Light" panose="020B0403020202020204" pitchFamily="34" charset="0"/>
              </a:rPr>
              <a:t>earson’s correlation coefficient r between AP effects and a given brain feature, the color of the dot indicates statistical significance. </a:t>
            </a:r>
            <a:r>
              <a:rPr lang="en-CA" dirty="0">
                <a:latin typeface="Helvetica Light" panose="020B0403020202020204" pitchFamily="34" charset="0"/>
              </a:rPr>
              <a:t>The </a:t>
            </a:r>
            <a:r>
              <a:rPr lang="en-CA" sz="1800" dirty="0">
                <a:effectLst/>
                <a:latin typeface="Helvetica Light" panose="020B0403020202020204" pitchFamily="34" charset="0"/>
              </a:rPr>
              <a:t>ends </a:t>
            </a:r>
            <a:r>
              <a:rPr lang="en-CA" sz="1800" dirty="0">
                <a:effectLst/>
                <a:latin typeface="Helvetica Light" panose="020B0403020202020204" pitchFamily="34" charset="0"/>
              </a:rPr>
              <a:t>of the boxes represent the first and third quartiles</a:t>
            </a:r>
            <a:r>
              <a:rPr lang="en-CA" dirty="0">
                <a:latin typeface="Helvetica Light" panose="020B0403020202020204" pitchFamily="34" charset="0"/>
              </a:rPr>
              <a:t> and</a:t>
            </a:r>
            <a:r>
              <a:rPr lang="en-CA" sz="1800" dirty="0">
                <a:effectLst/>
                <a:latin typeface="Helvetica Light" panose="020B0403020202020204" pitchFamily="34" charset="0"/>
              </a:rPr>
              <a:t> the center line represents the </a:t>
            </a:r>
            <a:r>
              <a:rPr lang="en-CA" sz="1800" dirty="0">
                <a:effectLst/>
                <a:latin typeface="Helvetica Light" panose="020B0403020202020204" pitchFamily="34" charset="0"/>
              </a:rPr>
              <a:t>median </a:t>
            </a:r>
            <a:r>
              <a:rPr lang="en-CA" sz="1800" dirty="0">
                <a:effectLst/>
                <a:latin typeface="Helvetica Light" panose="020B0403020202020204" pitchFamily="34" charset="0"/>
              </a:rPr>
              <a:t>of the null distribution (</a:t>
            </a:r>
            <a:r>
              <a:rPr lang="en-CA" sz="1800" dirty="0">
                <a:effectLst/>
                <a:latin typeface="Helvetica Light" panose="020B0403020202020204" pitchFamily="34" charset="0"/>
              </a:rPr>
              <a:t>10,000 </a:t>
            </a:r>
            <a:r>
              <a:rPr lang="en-CA" sz="1800" dirty="0">
                <a:effectLst/>
                <a:latin typeface="Helvetica Light" panose="020B0403020202020204" pitchFamily="34" charset="0"/>
              </a:rPr>
              <a:t>rotations), the whiskers represent the non-outlier end-points of the distribution </a:t>
            </a:r>
            <a:r>
              <a:rPr lang="en-US" dirty="0">
                <a:latin typeface="Helvetica Light" panose="020B0403020202020204" pitchFamily="34" charset="0"/>
              </a:rPr>
              <a:t> </a:t>
            </a:r>
          </a:p>
        </p:txBody>
      </p:sp>
      <p:pic>
        <p:nvPicPr>
          <p:cNvPr id="7" name="Picture 6">
            <a:extLst>
              <a:ext uri="{FF2B5EF4-FFF2-40B4-BE49-F238E27FC236}">
                <a16:creationId xmlns:a16="http://schemas.microsoft.com/office/drawing/2014/main" id="{E61365A6-995C-C61D-7534-FEF278B66EA7}"/>
              </a:ext>
            </a:extLst>
          </p:cNvPr>
          <p:cNvPicPr>
            <a:picLocks noChangeAspect="1"/>
          </p:cNvPicPr>
          <p:nvPr/>
        </p:nvPicPr>
        <p:blipFill>
          <a:blip r:embed="rId2"/>
          <a:stretch>
            <a:fillRect/>
          </a:stretch>
        </p:blipFill>
        <p:spPr>
          <a:xfrm>
            <a:off x="2205990" y="0"/>
            <a:ext cx="7772400" cy="3801884"/>
          </a:xfrm>
          <a:prstGeom prst="rect">
            <a:avLst/>
          </a:prstGeom>
        </p:spPr>
      </p:pic>
    </p:spTree>
    <p:extLst>
      <p:ext uri="{BB962C8B-B14F-4D97-AF65-F5344CB8AC3E}">
        <p14:creationId xmlns:p14="http://schemas.microsoft.com/office/powerpoint/2010/main" val="138461271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26CD2454-4785-EA8C-9067-EAC34F941EB9}"/>
              </a:ext>
            </a:extLst>
          </p:cNvPr>
          <p:cNvSpPr txBox="1"/>
          <p:nvPr/>
        </p:nvSpPr>
        <p:spPr>
          <a:xfrm>
            <a:off x="0" y="3995678"/>
            <a:ext cx="10009631" cy="2031325"/>
          </a:xfrm>
          <a:prstGeom prst="rect">
            <a:avLst/>
          </a:prstGeom>
          <a:noFill/>
        </p:spPr>
        <p:txBody>
          <a:bodyPr wrap="square" rtlCol="0">
            <a:spAutoFit/>
          </a:bodyPr>
          <a:lstStyle/>
          <a:p>
            <a:r>
              <a:rPr lang="en-US" b="1" dirty="0">
                <a:latin typeface="HELVETICA LIGHT" panose="020B0403020202020204" pitchFamily="34" charset="0"/>
              </a:rPr>
              <a:t>Figure 4</a:t>
            </a:r>
            <a:r>
              <a:rPr lang="en-US" b="1" dirty="0">
                <a:latin typeface="Helvetica Light" panose="020B0403020202020204" pitchFamily="34" charset="0"/>
              </a:rPr>
              <a:t> Antipsychotic sensitivity and brain organization replicated in the ENIGMA data. </a:t>
            </a:r>
            <a:r>
              <a:rPr lang="en-US" dirty="0">
                <a:latin typeface="Helvetica Light" panose="020B0403020202020204" pitchFamily="34" charset="0"/>
              </a:rPr>
              <a:t>Fifteen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discovered in the Turku sample were selected for a replication analysis. </a:t>
            </a:r>
            <a:r>
              <a:rPr lang="en-US" dirty="0">
                <a:latin typeface="Helvetica Light" panose="020B0403020202020204" pitchFamily="34" charset="0"/>
              </a:rPr>
              <a:t>Associations between </a:t>
            </a:r>
            <a:r>
              <a:rPr lang="en-CA" sz="1800" dirty="0">
                <a:effectLst/>
                <a:latin typeface="Helvetica Light" panose="020B0403020202020204" pitchFamily="34" charset="0"/>
              </a:rPr>
              <a:t>AP effects on cortical thickness and </a:t>
            </a:r>
            <a:r>
              <a:rPr lang="en-US" dirty="0">
                <a:latin typeface="Helvetica Light" panose="020B0403020202020204" pitchFamily="34" charset="0"/>
              </a:rPr>
              <a:t>functional gradient, </a:t>
            </a:r>
            <a:r>
              <a:rPr lang="en-US" dirty="0" err="1">
                <a:latin typeface="Helvetica Light" panose="020B0403020202020204" pitchFamily="34" charset="0"/>
              </a:rPr>
              <a:t>intersubject</a:t>
            </a:r>
            <a:r>
              <a:rPr lang="en-US" dirty="0">
                <a:latin typeface="Helvetica Light" panose="020B0403020202020204" pitchFamily="34" charset="0"/>
              </a:rPr>
              <a:t> variance, alpha and theta power, and cerebral blood volume were replicated in the ENIGMA sample. </a:t>
            </a:r>
            <a:r>
              <a:rPr lang="en-CA" sz="1800" dirty="0">
                <a:effectLst/>
                <a:latin typeface="Helvetica Light" panose="020B0403020202020204" pitchFamily="34" charset="0"/>
              </a:rPr>
              <a:t>In </a:t>
            </a:r>
            <a:r>
              <a:rPr lang="en-CA" sz="1800" dirty="0">
                <a:effectLst/>
                <a:latin typeface="Helvetica Light" panose="020B0403020202020204" pitchFamily="34" charset="0"/>
              </a:rPr>
              <a:t>the boxplots the ends of the boxes represent the first and third quartiles, the center line represents the median of the null distribution (</a:t>
            </a:r>
            <a:r>
              <a:rPr lang="en-CA" sz="1800" dirty="0">
                <a:effectLst/>
                <a:latin typeface="Helvetica Light" panose="020B0403020202020204" pitchFamily="34" charset="0"/>
              </a:rPr>
              <a:t>10,000 </a:t>
            </a:r>
            <a:r>
              <a:rPr lang="en-CA" sz="1800" dirty="0">
                <a:effectLst/>
                <a:latin typeface="Helvetica Light" panose="020B0403020202020204" pitchFamily="34" charset="0"/>
              </a:rPr>
              <a:t>rotations), the whiskers represent the non-outlier end-points of the distribution </a:t>
            </a:r>
            <a:r>
              <a:rPr lang="en-US" dirty="0">
                <a:latin typeface="Helvetica Light" panose="020B0403020202020204" pitchFamily="34" charset="0"/>
              </a:rPr>
              <a:t> </a:t>
            </a:r>
          </a:p>
        </p:txBody>
      </p:sp>
      <p:pic>
        <p:nvPicPr>
          <p:cNvPr id="6" name="Picture 5">
            <a:extLst>
              <a:ext uri="{FF2B5EF4-FFF2-40B4-BE49-F238E27FC236}">
                <a16:creationId xmlns:a16="http://schemas.microsoft.com/office/drawing/2014/main" id="{645989EE-3D7B-CD45-6505-6505E46A6B81}"/>
              </a:ext>
            </a:extLst>
          </p:cNvPr>
          <p:cNvPicPr>
            <a:picLocks noChangeAspect="1"/>
          </p:cNvPicPr>
          <p:nvPr/>
        </p:nvPicPr>
        <p:blipFill>
          <a:blip r:embed="rId2"/>
          <a:stretch>
            <a:fillRect/>
          </a:stretch>
        </p:blipFill>
        <p:spPr>
          <a:xfrm>
            <a:off x="206829" y="23671"/>
            <a:ext cx="10875598" cy="3972007"/>
          </a:xfrm>
          <a:prstGeom prst="rect">
            <a:avLst/>
          </a:prstGeom>
        </p:spPr>
      </p:pic>
    </p:spTree>
    <p:extLst>
      <p:ext uri="{BB962C8B-B14F-4D97-AF65-F5344CB8AC3E}">
        <p14:creationId xmlns:p14="http://schemas.microsoft.com/office/powerpoint/2010/main" val="123496149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FBF9A6C-33C4-4BC0-0168-172A9E818D6F}"/>
              </a:ext>
            </a:extLst>
          </p:cNvPr>
          <p:cNvPicPr>
            <a:picLocks noChangeAspect="1"/>
          </p:cNvPicPr>
          <p:nvPr/>
        </p:nvPicPr>
        <p:blipFill>
          <a:blip r:embed="rId2"/>
          <a:stretch>
            <a:fillRect/>
          </a:stretch>
        </p:blipFill>
        <p:spPr>
          <a:xfrm>
            <a:off x="2209800" y="394553"/>
            <a:ext cx="7772400" cy="3654878"/>
          </a:xfrm>
          <a:prstGeom prst="rect">
            <a:avLst/>
          </a:prstGeom>
        </p:spPr>
      </p:pic>
      <p:sp>
        <p:nvSpPr>
          <p:cNvPr id="5" name="TextBox 4">
            <a:extLst>
              <a:ext uri="{FF2B5EF4-FFF2-40B4-BE49-F238E27FC236}">
                <a16:creationId xmlns:a16="http://schemas.microsoft.com/office/drawing/2014/main" id="{9D8C0203-B510-A43D-20E3-0D93A449C186}"/>
              </a:ext>
            </a:extLst>
          </p:cNvPr>
          <p:cNvSpPr txBox="1"/>
          <p:nvPr/>
        </p:nvSpPr>
        <p:spPr>
          <a:xfrm>
            <a:off x="2152891" y="4074289"/>
            <a:ext cx="7772400" cy="1200329"/>
          </a:xfrm>
          <a:prstGeom prst="rect">
            <a:avLst/>
          </a:prstGeom>
          <a:noFill/>
        </p:spPr>
        <p:txBody>
          <a:bodyPr wrap="square" rtlCol="0">
            <a:spAutoFit/>
          </a:bodyPr>
          <a:lstStyle/>
          <a:p>
            <a:r>
              <a:rPr lang="en-US" b="1" dirty="0">
                <a:latin typeface="HELVETICA LIGHT" panose="020B0403020202020204" pitchFamily="34" charset="0"/>
              </a:rPr>
              <a:t>Supplementary Figure 1 Association between </a:t>
            </a:r>
            <a:r>
              <a:rPr lang="en-US" b="1" dirty="0">
                <a:latin typeface="Helvetica Light" panose="020B0403020202020204" pitchFamily="34" charset="0"/>
              </a:rPr>
              <a:t>lifetime antipsychotic exposure and cortical thickness </a:t>
            </a:r>
            <a:r>
              <a:rPr lang="en-US" b="1" dirty="0" err="1">
                <a:latin typeface="Helvetica Light" panose="020B0403020202020204" pitchFamily="34" charset="0"/>
              </a:rPr>
              <a:t>thresholded</a:t>
            </a:r>
            <a:r>
              <a:rPr lang="en-US" b="1" dirty="0">
                <a:latin typeface="Helvetica Light" panose="020B0403020202020204" pitchFamily="34" charset="0"/>
              </a:rPr>
              <a:t> at p=0.01. </a:t>
            </a:r>
            <a:r>
              <a:rPr lang="en-US" dirty="0">
                <a:latin typeface="Helvetica Light" panose="020B0403020202020204" pitchFamily="34" charset="0"/>
              </a:rPr>
              <a:t>Model includes age, sex, and diagnostic group as nuisance variables. </a:t>
            </a:r>
            <a:r>
              <a:rPr lang="en-US" dirty="0" err="1">
                <a:latin typeface="Helvetica Light" panose="020B0403020202020204" pitchFamily="34" charset="0"/>
              </a:rPr>
              <a:t>Colorbar</a:t>
            </a:r>
            <a:r>
              <a:rPr lang="en-US" dirty="0">
                <a:latin typeface="Helvetica Light" panose="020B0403020202020204" pitchFamily="34" charset="0"/>
              </a:rPr>
              <a:t> indicates p-value. Results are permutation corrected for multiple comparisons.</a:t>
            </a:r>
          </a:p>
        </p:txBody>
      </p:sp>
    </p:spTree>
    <p:extLst>
      <p:ext uri="{BB962C8B-B14F-4D97-AF65-F5344CB8AC3E}">
        <p14:creationId xmlns:p14="http://schemas.microsoft.com/office/powerpoint/2010/main" val="29429731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C2C54A73-EC7B-697F-3A53-84794EE8357E}"/>
              </a:ext>
            </a:extLst>
          </p:cNvPr>
          <p:cNvPicPr>
            <a:picLocks noChangeAspect="1"/>
          </p:cNvPicPr>
          <p:nvPr/>
        </p:nvPicPr>
        <p:blipFill>
          <a:blip r:embed="rId2"/>
          <a:stretch>
            <a:fillRect/>
          </a:stretch>
        </p:blipFill>
        <p:spPr>
          <a:xfrm>
            <a:off x="2209800" y="251055"/>
            <a:ext cx="3886201" cy="3177946"/>
          </a:xfrm>
          <a:prstGeom prst="rect">
            <a:avLst/>
          </a:prstGeom>
        </p:spPr>
      </p:pic>
      <p:sp>
        <p:nvSpPr>
          <p:cNvPr id="6" name="TextBox 5">
            <a:extLst>
              <a:ext uri="{FF2B5EF4-FFF2-40B4-BE49-F238E27FC236}">
                <a16:creationId xmlns:a16="http://schemas.microsoft.com/office/drawing/2014/main" id="{5C414597-6679-681D-800D-8C1B10A1CDFA}"/>
              </a:ext>
            </a:extLst>
          </p:cNvPr>
          <p:cNvSpPr txBox="1"/>
          <p:nvPr/>
        </p:nvSpPr>
        <p:spPr>
          <a:xfrm>
            <a:off x="0" y="3995678"/>
            <a:ext cx="10009631" cy="1477328"/>
          </a:xfrm>
          <a:prstGeom prst="rect">
            <a:avLst/>
          </a:prstGeom>
          <a:noFill/>
        </p:spPr>
        <p:txBody>
          <a:bodyPr wrap="square" rtlCol="0">
            <a:spAutoFit/>
          </a:bodyPr>
          <a:lstStyle/>
          <a:p>
            <a:r>
              <a:rPr lang="en-US" b="1" dirty="0">
                <a:latin typeface="HELVETICA LIGHT" panose="020B0403020202020204" pitchFamily="34" charset="0"/>
              </a:rPr>
              <a:t>Supplementary Figure 2</a:t>
            </a:r>
            <a:r>
              <a:rPr lang="en-US" b="1" dirty="0">
                <a:latin typeface="Helvetica Light" panose="020B0403020202020204" pitchFamily="34" charset="0"/>
              </a:rPr>
              <a:t> Antipsychotic sensitivity and brain organization with additional measures. </a:t>
            </a:r>
            <a:r>
              <a:rPr lang="en-US" dirty="0">
                <a:latin typeface="Helvetica Light" panose="020B0403020202020204" pitchFamily="34" charset="0"/>
              </a:rPr>
              <a:t>Six </a:t>
            </a:r>
            <a:r>
              <a:rPr lang="en-CA" dirty="0">
                <a:latin typeface="Helvetica Light" panose="020B0403020202020204" pitchFamily="34" charset="0"/>
              </a:rPr>
              <a:t>features </a:t>
            </a:r>
            <a:r>
              <a:rPr lang="en-CA" sz="1800" dirty="0">
                <a:effectLst/>
                <a:latin typeface="Helvetica Light" panose="020B0403020202020204" pitchFamily="34" charset="0"/>
              </a:rPr>
              <a:t>of brain organization were measured with more than one tracer. For the sake of completeness, these measures were also correlated with AP effects on cortical thickness in the Turku sample. In line with the analysis using the primary measures</a:t>
            </a:r>
            <a:r>
              <a:rPr lang="en-CA" dirty="0">
                <a:latin typeface="Helvetica Light" panose="020B0403020202020204" pitchFamily="34" charset="0"/>
              </a:rPr>
              <a:t> for these features, no</a:t>
            </a:r>
            <a:r>
              <a:rPr lang="en-CA" sz="1800" dirty="0">
                <a:effectLst/>
                <a:latin typeface="Helvetica Light" panose="020B0403020202020204" pitchFamily="34" charset="0"/>
              </a:rPr>
              <a:t> statistically significant associations were foun</a:t>
            </a:r>
            <a:r>
              <a:rPr lang="en-CA" dirty="0">
                <a:latin typeface="Helvetica Light" panose="020B0403020202020204" pitchFamily="34" charset="0"/>
              </a:rPr>
              <a:t>d</a:t>
            </a:r>
            <a:r>
              <a:rPr lang="en-CA" sz="1800" dirty="0">
                <a:effectLst/>
                <a:latin typeface="Helvetica Light" panose="020B0403020202020204" pitchFamily="34" charset="0"/>
              </a:rPr>
              <a:t>.</a:t>
            </a:r>
            <a:endParaRPr lang="en-US" dirty="0">
              <a:latin typeface="Helvetica Light" panose="020B0403020202020204" pitchFamily="34" charset="0"/>
            </a:endParaRPr>
          </a:p>
        </p:txBody>
      </p:sp>
    </p:spTree>
    <p:extLst>
      <p:ext uri="{BB962C8B-B14F-4D97-AF65-F5344CB8AC3E}">
        <p14:creationId xmlns:p14="http://schemas.microsoft.com/office/powerpoint/2010/main" val="30919007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11233</TotalTime>
  <Words>560</Words>
  <Application>Microsoft Macintosh PowerPoint</Application>
  <PresentationFormat>Widescreen</PresentationFormat>
  <Paragraphs>9</Paragraphs>
  <Slides>7</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vt:i4>
      </vt:variant>
    </vt:vector>
  </HeadingPairs>
  <TitlesOfParts>
    <vt:vector size="13" baseType="lpstr">
      <vt:lpstr>Arial</vt:lpstr>
      <vt:lpstr>Calibri</vt:lpstr>
      <vt:lpstr>Calibri Light</vt:lpstr>
      <vt:lpstr>HELVETICA LIGHT</vt:lpstr>
      <vt:lpstr>HELVETICA LIGHT</vt:lpstr>
      <vt:lpstr>Office Theme</vt:lpstr>
      <vt:lpstr>Effects of AP medication on cortical thickness and normative brain organization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Effects of AP medication on cortical thickness and normative brain organization</dc:title>
  <dc:creator>Lauri Tuominen</dc:creator>
  <cp:lastModifiedBy>Lauri Tuominen</cp:lastModifiedBy>
  <cp:revision>3</cp:revision>
  <dcterms:created xsi:type="dcterms:W3CDTF">2023-04-05T19:24:49Z</dcterms:created>
  <dcterms:modified xsi:type="dcterms:W3CDTF">2023-04-13T14:37:51Z</dcterms:modified>
</cp:coreProperties>
</file>

<file path=docProps/thumbnail.jpeg>
</file>